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0" r:id="rId3"/>
    <p:sldId id="272" r:id="rId4"/>
    <p:sldId id="266" r:id="rId5"/>
    <p:sldId id="270" r:id="rId6"/>
    <p:sldId id="265" r:id="rId7"/>
    <p:sldId id="271" r:id="rId8"/>
    <p:sldId id="273" r:id="rId9"/>
    <p:sldId id="269" r:id="rId10"/>
    <p:sldId id="263" r:id="rId11"/>
  </p:sldIdLst>
  <p:sldSz cx="9144000" cy="5143500" type="screen16x9"/>
  <p:notesSz cx="6858000" cy="9144000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202" y="-2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5224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9ADC8C-1E3A-2945-A7D6-CC00FC91EAFF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FD0BDEC-C160-8148-AEBB-FFF99A656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666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16EAAF3-6EDB-0042-867C-F4C68D082B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2000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4084272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327806-DC44-4C01-A0C2-39B9FD3CE10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456455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820" y="1634566"/>
            <a:ext cx="7416675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454312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8373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_RGB_whiteback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06386"/>
            <a:ext cx="1219106" cy="1115483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2147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3630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19672" y="250302"/>
            <a:ext cx="7416824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19672" y="1212734"/>
            <a:ext cx="7416824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4088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9512" y="1455086"/>
            <a:ext cx="7416824" cy="1754520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28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9512" y="1455086"/>
            <a:ext cx="7416824" cy="1754520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8636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425"/>
            <a:ext cx="122396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83" r:id="rId1"/>
    <p:sldLayoutId id="2147484282" r:id="rId2"/>
    <p:sldLayoutId id="2147484284" r:id="rId3"/>
    <p:sldLayoutId id="2147484281" r:id="rId4"/>
    <p:sldLayoutId id="2147484289" r:id="rId5"/>
    <p:sldLayoutId id="2147484285" r:id="rId6"/>
    <p:sldLayoutId id="2147484286" r:id="rId7"/>
    <p:sldLayoutId id="2147484287" r:id="rId8"/>
    <p:sldLayoutId id="2147484288" r:id="rId9"/>
    <p:sldLayoutId id="2147484290" r:id="rId10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source=imgres&amp;cd=&amp;cad=rja&amp;uact=8&amp;ved=0CAwQjRwwAA&amp;url=http://map.gsfc.nasa.gov/mission/observatory_l2.html&amp;ei=xkyEVZGmPMPqUoHWgJgO&amp;psig=AFQjCNFoAgciq7K4XsAyUCvlONqzhtWEgg&amp;ust=1434820167100536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Andrew.Sibley\Desktop\20170215_hi1a_1_25_m5.m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917014"/>
            <a:ext cx="7416824" cy="934656"/>
          </a:xfrm>
        </p:spPr>
        <p:txBody>
          <a:bodyPr/>
          <a:lstStyle/>
          <a:p>
            <a:r>
              <a:rPr lang="en-GB" dirty="0" smtClean="0"/>
              <a:t>Met Office Forecaster and Customer Requirements and Rationale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9820" y="1923678"/>
            <a:ext cx="7416675" cy="360040"/>
          </a:xfrm>
        </p:spPr>
        <p:txBody>
          <a:bodyPr/>
          <a:lstStyle/>
          <a:p>
            <a:r>
              <a:rPr lang="en-US" dirty="0" smtClean="0"/>
              <a:t>7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7072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94476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Usefulness of 3D 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+ Improve forecasting of </a:t>
            </a: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CMEs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Coronagraph imagery at L1 and L5 - C2 &amp; C3.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3D view would reduce CME timing errors from +/- 12 hrs to +/- 6 hrs (or less) 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Heliospheric</a:t>
            </a: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 imagery on L5.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Monitor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CMEs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en-route - reduce timing errors to &gt; +/- 3 hrs ?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Improve background solar wind fields for </a:t>
            </a:r>
            <a:r>
              <a:rPr lang="en-US" sz="18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heliospheric</a:t>
            </a:r>
            <a:r>
              <a:rPr lang="en-US" sz="18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 models?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Solar wind from </a:t>
            </a:r>
            <a:r>
              <a:rPr lang="en-US" sz="1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EUV</a:t>
            </a: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 &amp; </a:t>
            </a:r>
            <a:r>
              <a:rPr lang="en-US" sz="1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Mag</a:t>
            </a: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 L5 images.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+ Improve flare &amp; CME forecasting from better sunspot analysis.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HMI</a:t>
            </a: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 Visible Imagery and </a:t>
            </a:r>
            <a:r>
              <a:rPr lang="en-US" sz="1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Magnetogram</a:t>
            </a:r>
            <a:r>
              <a:rPr 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32955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http://wmap.gsfc.nasa.gov/media/990528/99052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312104"/>
            <a:ext cx="2952327" cy="25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WSA</a:t>
            </a:r>
            <a:r>
              <a:rPr lang="en-GB" dirty="0" smtClean="0"/>
              <a:t> </a:t>
            </a:r>
            <a:r>
              <a:rPr lang="en-GB" dirty="0" err="1" smtClean="0"/>
              <a:t>ENLIL</a:t>
            </a:r>
            <a:r>
              <a:rPr lang="en-GB" dirty="0" smtClean="0"/>
              <a:t> - L1 &amp; L5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907" t="24497" r="50388" b="31016"/>
          <a:stretch>
            <a:fillRect/>
          </a:stretch>
        </p:blipFill>
        <p:spPr bwMode="auto">
          <a:xfrm>
            <a:off x="3419872" y="1491630"/>
            <a:ext cx="5544616" cy="344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1131590"/>
            <a:ext cx="4788490" cy="1426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Modelling: Solar wind in </a:t>
            </a:r>
            <a:r>
              <a:rPr lang="en-GB" sz="1800" dirty="0" err="1" smtClean="0">
                <a:solidFill>
                  <a:schemeClr val="tx1"/>
                </a:solidFill>
              </a:rPr>
              <a:t>heliosphere</a:t>
            </a:r>
            <a:r>
              <a:rPr lang="en-GB" sz="1800" dirty="0" smtClean="0">
                <a:solidFill>
                  <a:schemeClr val="tx1"/>
                </a:solidFill>
              </a:rPr>
              <a:t> &amp; </a:t>
            </a:r>
            <a:r>
              <a:rPr lang="en-GB" sz="1800" dirty="0" err="1" smtClean="0">
                <a:solidFill>
                  <a:schemeClr val="tx1"/>
                </a:solidFill>
              </a:rPr>
              <a:t>CMEs</a:t>
            </a:r>
            <a:endParaRPr lang="en-GB" sz="1800" dirty="0" smtClean="0">
              <a:solidFill>
                <a:schemeClr val="tx1"/>
              </a:solidFill>
            </a:endParaRP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More observations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will improve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accuracy.</a:t>
            </a:r>
          </a:p>
          <a:p>
            <a:endParaRPr lang="en-GB"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3D Coronagraph view for CME analysis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 smtClean="0"/>
              <a:t>X2.2 flare 15 Feb 2011. Halo CME. +/- 6 hours target ?*</a:t>
            </a: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191" t="2565" r="19385"/>
          <a:stretch>
            <a:fillRect/>
          </a:stretch>
        </p:blipFill>
        <p:spPr bwMode="auto">
          <a:xfrm>
            <a:off x="6300192" y="2139702"/>
            <a:ext cx="2664296" cy="264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10215_0324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3" y="2002507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95535" y="1851670"/>
            <a:ext cx="3033863" cy="2675494"/>
            <a:chOff x="1733550" y="1066800"/>
            <a:chExt cx="5886450" cy="5191125"/>
          </a:xfrm>
        </p:grpSpPr>
        <p:sp>
          <p:nvSpPr>
            <p:cNvPr id="7" name="Oval 12"/>
            <p:cNvSpPr>
              <a:spLocks noChangeAspect="1" noChangeArrowheads="1"/>
            </p:cNvSpPr>
            <p:nvPr/>
          </p:nvSpPr>
          <p:spPr bwMode="auto">
            <a:xfrm>
              <a:off x="2590800" y="4191000"/>
              <a:ext cx="457200" cy="457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56202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2827338" y="3576638"/>
              <a:ext cx="1400175" cy="866775"/>
            </a:xfrm>
            <a:prstGeom prst="lin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2"/>
            <p:cNvSpPr>
              <a:spLocks noChangeAspect="1" noChangeArrowheads="1"/>
            </p:cNvSpPr>
            <p:nvPr/>
          </p:nvSpPr>
          <p:spPr bwMode="auto">
            <a:xfrm rot="19400228">
              <a:off x="3657600" y="3276600"/>
              <a:ext cx="628650" cy="838200"/>
            </a:xfrm>
            <a:prstGeom prst="ellips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6202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4025900" y="2895600"/>
              <a:ext cx="1231900" cy="806450"/>
            </a:xfrm>
            <a:prstGeom prst="lin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3"/>
            <p:cNvSpPr>
              <a:spLocks noChangeAspect="1" noChangeArrowheads="1"/>
            </p:cNvSpPr>
            <p:nvPr/>
          </p:nvSpPr>
          <p:spPr bwMode="auto">
            <a:xfrm rot="19229398">
              <a:off x="4572000" y="1981200"/>
              <a:ext cx="1371600" cy="1828800"/>
            </a:xfrm>
            <a:prstGeom prst="ellips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6202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2833688" y="3473450"/>
              <a:ext cx="3770312" cy="954088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5257800" y="2057400"/>
              <a:ext cx="1219200" cy="838200"/>
            </a:xfrm>
            <a:prstGeom prst="lin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1916113" y="4419600"/>
              <a:ext cx="914400" cy="160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2819400" y="1066800"/>
              <a:ext cx="0" cy="3352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819400" y="4419600"/>
              <a:ext cx="3429000" cy="1676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6248400" y="2209800"/>
              <a:ext cx="0" cy="388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Oval 20" descr="Fish fossil"/>
            <p:cNvSpPr>
              <a:spLocks noChangeAspect="1" noChangeArrowheads="1"/>
            </p:cNvSpPr>
            <p:nvPr/>
          </p:nvSpPr>
          <p:spPr bwMode="auto">
            <a:xfrm>
              <a:off x="1733550" y="6018213"/>
              <a:ext cx="239713" cy="239712"/>
            </a:xfrm>
            <a:prstGeom prst="ellipse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solidFill>
                <a:srgbClr val="56202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 rot="8438680">
              <a:off x="2384425" y="4041775"/>
              <a:ext cx="1296988" cy="908050"/>
            </a:xfrm>
            <a:prstGeom prst="arc">
              <a:avLst>
                <a:gd name="adj1" fmla="val 14921457"/>
                <a:gd name="adj2" fmla="val 21396597"/>
              </a:avLst>
            </a:prstGeom>
            <a:ln w="28575">
              <a:solidFill>
                <a:schemeClr val="accent3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2295495" y="5519629"/>
              <a:ext cx="2232326" cy="48370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FFFF00"/>
                  </a:solidFill>
                </a:rPr>
                <a:t>longitude</a:t>
              </a:r>
            </a:p>
          </p:txBody>
        </p:sp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6096000" y="1300385"/>
              <a:ext cx="1524000" cy="788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FFFF00"/>
                  </a:solidFill>
                </a:rPr>
                <a:t>radial velocity</a:t>
              </a:r>
            </a:p>
          </p:txBody>
        </p:sp>
        <p:sp>
          <p:nvSpPr>
            <p:cNvPr id="22" name="Arc 21"/>
            <p:cNvSpPr/>
            <p:nvPr/>
          </p:nvSpPr>
          <p:spPr>
            <a:xfrm rot="3548066" flipH="1">
              <a:off x="2166144" y="3328194"/>
              <a:ext cx="1535113" cy="1349375"/>
            </a:xfrm>
            <a:prstGeom prst="arc">
              <a:avLst>
                <a:gd name="adj1" fmla="val 14699218"/>
                <a:gd name="adj2" fmla="val 20237168"/>
              </a:avLst>
            </a:prstGeom>
            <a:ln w="28575">
              <a:solidFill>
                <a:schemeClr val="accent3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0"/>
            <p:cNvSpPr txBox="1">
              <a:spLocks noChangeArrowheads="1"/>
            </p:cNvSpPr>
            <p:nvPr/>
          </p:nvSpPr>
          <p:spPr bwMode="auto">
            <a:xfrm>
              <a:off x="2778124" y="2968624"/>
              <a:ext cx="2168838" cy="483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FFFF00"/>
                  </a:solidFill>
                </a:rPr>
                <a:t>latitude</a:t>
              </a:r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H="1">
              <a:off x="2827338" y="1447800"/>
              <a:ext cx="2430462" cy="2979738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275080">
              <a:off x="3589338" y="2935288"/>
              <a:ext cx="838200" cy="1063625"/>
            </a:xfrm>
            <a:prstGeom prst="arc">
              <a:avLst>
                <a:gd name="adj1" fmla="val 15243244"/>
                <a:gd name="adj2" fmla="val 19741292"/>
              </a:avLst>
            </a:prstGeom>
            <a:ln w="28575">
              <a:solidFill>
                <a:schemeClr val="accent3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TextBox 23"/>
            <p:cNvSpPr txBox="1">
              <a:spLocks noChangeArrowheads="1"/>
            </p:cNvSpPr>
            <p:nvPr/>
          </p:nvSpPr>
          <p:spPr bwMode="auto">
            <a:xfrm>
              <a:off x="3130687" y="2324221"/>
              <a:ext cx="2076815" cy="483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FFFF00"/>
                  </a:solidFill>
                </a:rPr>
                <a:t>radius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 bwMode="auto">
          <a:xfrm>
            <a:off x="4644008" y="3219822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187624" y="4823045"/>
            <a:ext cx="6984776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* George </a:t>
            </a:r>
            <a:r>
              <a:rPr lang="en-GB" sz="800" dirty="0" err="1" smtClean="0"/>
              <a:t>Millward</a:t>
            </a:r>
            <a:r>
              <a:rPr lang="en-GB" sz="800" dirty="0" smtClean="0"/>
              <a:t> (CU/NOAA) Vic </a:t>
            </a:r>
            <a:r>
              <a:rPr lang="en-GB" sz="800" dirty="0" err="1" smtClean="0"/>
              <a:t>Pizzo</a:t>
            </a:r>
            <a:r>
              <a:rPr lang="en-GB" sz="800" dirty="0" smtClean="0"/>
              <a:t>, Doug </a:t>
            </a:r>
            <a:r>
              <a:rPr lang="en-GB" sz="800" dirty="0" err="1" smtClean="0"/>
              <a:t>Biesecker</a:t>
            </a:r>
            <a:r>
              <a:rPr lang="en-GB" sz="800" dirty="0" smtClean="0"/>
              <a:t> (NOAA), Curt de </a:t>
            </a:r>
            <a:r>
              <a:rPr lang="en-GB" sz="800" dirty="0" err="1" smtClean="0"/>
              <a:t>Koning</a:t>
            </a:r>
            <a:r>
              <a:rPr lang="en-GB" sz="800" dirty="0" smtClean="0"/>
              <a:t> (CU/NOAA) </a:t>
            </a:r>
            <a:r>
              <a:rPr lang="en-GB" sz="800" dirty="0" err="1" smtClean="0"/>
              <a:t>WSA-Enlil</a:t>
            </a:r>
            <a:r>
              <a:rPr lang="en-GB" sz="800" dirty="0" smtClean="0"/>
              <a:t> in Operations at the National Weather Service: Experiences, Results and Developments, </a:t>
            </a:r>
            <a:r>
              <a:rPr lang="en-GB" sz="800" dirty="0" err="1" smtClean="0"/>
              <a:t>SWW</a:t>
            </a:r>
            <a:r>
              <a:rPr lang="en-GB" sz="800" dirty="0" smtClean="0"/>
              <a:t>, 2012 http://www.swpc.noaa.gov/sites/default/files/images/u33/WSA_Enlil_SWW_2012.pdf</a:t>
            </a:r>
            <a:endParaRPr lang="en-GB" sz="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1D Coronagraph view for CME analysis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 smtClean="0"/>
              <a:t>X2.2 flare 15 Feb 2011. Halo CME.</a:t>
            </a: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191" t="2565" r="19385"/>
          <a:stretch>
            <a:fillRect/>
          </a:stretch>
        </p:blipFill>
        <p:spPr bwMode="auto">
          <a:xfrm>
            <a:off x="6300192" y="2139702"/>
            <a:ext cx="2664296" cy="264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79513" y="1635646"/>
            <a:ext cx="6120679" cy="336245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1D reliant upon empirical techniques (ROB </a:t>
            </a:r>
            <a:r>
              <a:rPr lang="en-GB" sz="1800" dirty="0" err="1" smtClean="0">
                <a:solidFill>
                  <a:schemeClr val="tx1"/>
                </a:solidFill>
              </a:rPr>
              <a:t>SIDC</a:t>
            </a:r>
            <a:r>
              <a:rPr lang="en-GB" sz="1800" dirty="0" smtClean="0">
                <a:solidFill>
                  <a:schemeClr val="tx1"/>
                </a:solidFill>
              </a:rPr>
              <a:t> Cactus -  margin of error </a:t>
            </a:r>
            <a:r>
              <a:rPr lang="en-GB" sz="1800" dirty="0" smtClean="0">
                <a:solidFill>
                  <a:srgbClr val="FFC000"/>
                </a:solidFill>
              </a:rPr>
              <a:t>285</a:t>
            </a:r>
            <a:r>
              <a:rPr lang="en-GB" sz="1800" dirty="0" smtClean="0">
                <a:solidFill>
                  <a:schemeClr val="tx1"/>
                </a:solidFill>
              </a:rPr>
              <a:t> to </a:t>
            </a:r>
            <a:r>
              <a:rPr lang="en-GB" sz="1800" dirty="0" smtClean="0">
                <a:solidFill>
                  <a:srgbClr val="FFC000"/>
                </a:solidFill>
              </a:rPr>
              <a:t>811</a:t>
            </a:r>
            <a:r>
              <a:rPr lang="en-GB" sz="1800" dirty="0" smtClean="0">
                <a:solidFill>
                  <a:schemeClr val="tx1"/>
                </a:solidFill>
              </a:rPr>
              <a:t> km/s, median </a:t>
            </a:r>
            <a:r>
              <a:rPr lang="en-GB" sz="1800" dirty="0" smtClean="0">
                <a:solidFill>
                  <a:srgbClr val="FFC000"/>
                </a:solidFill>
              </a:rPr>
              <a:t>469</a:t>
            </a:r>
            <a:r>
              <a:rPr lang="en-GB" sz="1800" dirty="0" smtClean="0">
                <a:solidFill>
                  <a:schemeClr val="tx1"/>
                </a:solidFill>
              </a:rPr>
              <a:t> km/s).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Plain-of-Sky velocity – NOAA </a:t>
            </a:r>
            <a:r>
              <a:rPr lang="en-GB" sz="1800" dirty="0" err="1" smtClean="0">
                <a:solidFill>
                  <a:schemeClr val="tx1"/>
                </a:solidFill>
              </a:rPr>
              <a:t>SWPC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RSGA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rgbClr val="FFC000"/>
                </a:solidFill>
              </a:rPr>
              <a:t>710</a:t>
            </a:r>
            <a:r>
              <a:rPr lang="en-GB" sz="1800" dirty="0" smtClean="0">
                <a:solidFill>
                  <a:schemeClr val="tx1"/>
                </a:solidFill>
              </a:rPr>
              <a:t> km/s. 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Accuracy +/- 12 hours ?</a:t>
            </a: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Type II radio burst reports.</a:t>
            </a:r>
          </a:p>
          <a:p>
            <a:r>
              <a:rPr lang="en-GB" sz="8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Space Weather Message Code: ALTTP2</a:t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Serial Number: 713</a:t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Issue Time: 2011 Feb 15 0348 </a:t>
            </a:r>
            <a:r>
              <a:rPr lang="en-GB" sz="1400" dirty="0" err="1" smtClean="0">
                <a:solidFill>
                  <a:schemeClr val="tx1"/>
                </a:solidFill>
              </a:rPr>
              <a:t>UTC</a:t>
            </a:r>
            <a:r>
              <a:rPr lang="en-GB" sz="1400" dirty="0" smtClean="0">
                <a:solidFill>
                  <a:schemeClr val="tx1"/>
                </a:solidFill>
              </a:rPr>
              <a:t/>
            </a:r>
            <a:br>
              <a:rPr lang="en-GB" sz="1400" dirty="0" smtClean="0">
                <a:solidFill>
                  <a:schemeClr val="tx1"/>
                </a:solidFill>
              </a:rPr>
            </a:br>
            <a:endParaRPr lang="en-GB" sz="1400" dirty="0" smtClean="0">
              <a:solidFill>
                <a:schemeClr val="tx1"/>
              </a:solidFill>
            </a:endParaRP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ALERT: Type II Radio Emission</a:t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Begin Time: 2011 Feb 15 0151 </a:t>
            </a:r>
            <a:r>
              <a:rPr lang="en-GB" sz="1400" dirty="0" err="1" smtClean="0">
                <a:solidFill>
                  <a:schemeClr val="tx1"/>
                </a:solidFill>
              </a:rPr>
              <a:t>UTC</a:t>
            </a:r>
            <a:r>
              <a:rPr lang="en-GB" sz="1400" dirty="0" smtClean="0">
                <a:solidFill>
                  <a:schemeClr val="tx1"/>
                </a:solidFill>
              </a:rPr>
              <a:t/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Estimated Velocity: </a:t>
            </a:r>
            <a:r>
              <a:rPr lang="en-GB" sz="1400" dirty="0" smtClean="0">
                <a:solidFill>
                  <a:srgbClr val="FFC000"/>
                </a:solidFill>
              </a:rPr>
              <a:t>556 km/s</a:t>
            </a:r>
          </a:p>
          <a:p>
            <a:endParaRPr lang="en-GB" sz="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Not always available or reliable – 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Can pick up </a:t>
            </a:r>
            <a:r>
              <a:rPr lang="en-GB" sz="1800" dirty="0" err="1" smtClean="0">
                <a:solidFill>
                  <a:schemeClr val="tx1"/>
                </a:solidFill>
              </a:rPr>
              <a:t>Alfén</a:t>
            </a:r>
            <a:r>
              <a:rPr lang="en-GB" sz="1800" dirty="0" smtClean="0">
                <a:solidFill>
                  <a:schemeClr val="tx1"/>
                </a:solidFill>
              </a:rPr>
              <a:t> side shock-waves. 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Speed"/>
          <p:cNvPicPr>
            <a:picLocks noChangeAspect="1" noChangeArrowheads="1"/>
          </p:cNvPicPr>
          <p:nvPr/>
        </p:nvPicPr>
        <p:blipFill>
          <a:blip r:embed="rId3" cstate="print"/>
          <a:srcRect t="45946"/>
          <a:stretch>
            <a:fillRect/>
          </a:stretch>
        </p:blipFill>
        <p:spPr bwMode="auto">
          <a:xfrm>
            <a:off x="6300192" y="627534"/>
            <a:ext cx="2664296" cy="1440160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7668344" y="2859782"/>
            <a:ext cx="0" cy="36004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884368" y="3363838"/>
            <a:ext cx="504056" cy="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668344" y="3579862"/>
            <a:ext cx="0" cy="648072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7236296" y="3147814"/>
            <a:ext cx="216024" cy="144016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170" name="Picture 2" descr="C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643758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79662"/>
            <a:ext cx="7416824" cy="50405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 err="1" smtClean="0"/>
              <a:t>Heliospheric</a:t>
            </a:r>
            <a:r>
              <a:rPr lang="en-GB" sz="1800" dirty="0" smtClean="0"/>
              <a:t> Imager Stereo 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400" dirty="0" err="1" smtClean="0"/>
              <a:t>RAL</a:t>
            </a:r>
            <a:r>
              <a:rPr lang="en-GB" sz="1400" dirty="0" smtClean="0"/>
              <a:t> Space / </a:t>
            </a:r>
            <a:r>
              <a:rPr lang="en-GB" sz="1400" dirty="0" err="1" smtClean="0"/>
              <a:t>SECCHI</a:t>
            </a:r>
            <a:r>
              <a:rPr lang="en-GB" sz="1400" dirty="0" smtClean="0"/>
              <a:t> Consortium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GB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 smtClean="0"/>
              <a:t>Images of the </a:t>
            </a:r>
            <a:r>
              <a:rPr lang="en-GB" sz="1800" dirty="0" err="1" smtClean="0"/>
              <a:t>heliosphere</a:t>
            </a:r>
            <a:r>
              <a:rPr lang="en-GB" sz="1800" dirty="0" smtClean="0"/>
              <a:t> from L5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 smtClean="0"/>
              <a:t>would enable CME monitoring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 smtClean="0"/>
              <a:t>From Sun to Earth.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 smtClean="0"/>
              <a:t>And improve solar wind modelling.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GB" dirty="0"/>
          </a:p>
        </p:txBody>
      </p:sp>
      <p:pic>
        <p:nvPicPr>
          <p:cNvPr id="4" name="20170215_hi1a_1_25_m5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51470"/>
            <a:ext cx="4572000" cy="4999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339502"/>
            <a:ext cx="7416824" cy="934656"/>
          </a:xfrm>
        </p:spPr>
        <p:txBody>
          <a:bodyPr/>
          <a:lstStyle/>
          <a:p>
            <a:r>
              <a:rPr lang="en-GB" dirty="0" smtClean="0"/>
              <a:t>Monitoring </a:t>
            </a:r>
            <a:r>
              <a:rPr lang="en-GB" dirty="0" err="1" smtClean="0"/>
              <a:t>CMEs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 </a:t>
            </a:r>
            <a:r>
              <a:rPr lang="en-GB" dirty="0" err="1" smtClean="0"/>
              <a:t>Heliosphere</a:t>
            </a:r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994" t="31860" r="39166" b="28451"/>
          <a:stretch>
            <a:fillRect/>
          </a:stretch>
        </p:blipFill>
        <p:spPr bwMode="auto">
          <a:xfrm>
            <a:off x="3995936" y="72007"/>
            <a:ext cx="5098679" cy="264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2994" t="32045" r="39166" b="29210"/>
          <a:stretch>
            <a:fillRect/>
          </a:stretch>
        </p:blipFill>
        <p:spPr bwMode="auto">
          <a:xfrm>
            <a:off x="3995936" y="2499742"/>
            <a:ext cx="5076056" cy="256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 bwMode="auto">
          <a:xfrm>
            <a:off x="7354562" y="333060"/>
            <a:ext cx="269475" cy="1241404"/>
          </a:xfrm>
          <a:custGeom>
            <a:avLst/>
            <a:gdLst>
              <a:gd name="connsiteX0" fmla="*/ 269475 w 269475"/>
              <a:gd name="connsiteY0" fmla="*/ 1241404 h 1241404"/>
              <a:gd name="connsiteX1" fmla="*/ 39361 w 269475"/>
              <a:gd name="connsiteY1" fmla="*/ 799343 h 1241404"/>
              <a:gd name="connsiteX2" fmla="*/ 33306 w 269475"/>
              <a:gd name="connsiteY2" fmla="*/ 218002 h 1241404"/>
              <a:gd name="connsiteX3" fmla="*/ 136251 w 269475"/>
              <a:gd name="connsiteY3" fmla="*/ 0 h 1241404"/>
              <a:gd name="connsiteX4" fmla="*/ 136251 w 269475"/>
              <a:gd name="connsiteY4" fmla="*/ 0 h 124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475" h="1241404">
                <a:moveTo>
                  <a:pt x="269475" y="1241404"/>
                </a:moveTo>
                <a:cubicBezTo>
                  <a:pt x="174098" y="1105657"/>
                  <a:pt x="78722" y="969910"/>
                  <a:pt x="39361" y="799343"/>
                </a:cubicBezTo>
                <a:cubicBezTo>
                  <a:pt x="0" y="628776"/>
                  <a:pt x="17158" y="351226"/>
                  <a:pt x="33306" y="218002"/>
                </a:cubicBezTo>
                <a:cubicBezTo>
                  <a:pt x="49454" y="84778"/>
                  <a:pt x="136251" y="0"/>
                  <a:pt x="136251" y="0"/>
                </a:cubicBezTo>
                <a:lnTo>
                  <a:pt x="13625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760132" y="2787774"/>
            <a:ext cx="252027" cy="1385420"/>
          </a:xfrm>
          <a:custGeom>
            <a:avLst/>
            <a:gdLst>
              <a:gd name="connsiteX0" fmla="*/ 269475 w 269475"/>
              <a:gd name="connsiteY0" fmla="*/ 1241404 h 1241404"/>
              <a:gd name="connsiteX1" fmla="*/ 39361 w 269475"/>
              <a:gd name="connsiteY1" fmla="*/ 799343 h 1241404"/>
              <a:gd name="connsiteX2" fmla="*/ 33306 w 269475"/>
              <a:gd name="connsiteY2" fmla="*/ 218002 h 1241404"/>
              <a:gd name="connsiteX3" fmla="*/ 136251 w 269475"/>
              <a:gd name="connsiteY3" fmla="*/ 0 h 1241404"/>
              <a:gd name="connsiteX4" fmla="*/ 136251 w 269475"/>
              <a:gd name="connsiteY4" fmla="*/ 0 h 1241404"/>
              <a:gd name="connsiteX0" fmla="*/ 420360 w 420360"/>
              <a:gd name="connsiteY0" fmla="*/ 1241404 h 1241404"/>
              <a:gd name="connsiteX1" fmla="*/ 190246 w 420360"/>
              <a:gd name="connsiteY1" fmla="*/ 799343 h 1241404"/>
              <a:gd name="connsiteX2" fmla="*/ 16147 w 420360"/>
              <a:gd name="connsiteY2" fmla="*/ 216024 h 1241404"/>
              <a:gd name="connsiteX3" fmla="*/ 287136 w 420360"/>
              <a:gd name="connsiteY3" fmla="*/ 0 h 1241404"/>
              <a:gd name="connsiteX4" fmla="*/ 287136 w 420360"/>
              <a:gd name="connsiteY4" fmla="*/ 0 h 1241404"/>
              <a:gd name="connsiteX0" fmla="*/ 420362 w 420362"/>
              <a:gd name="connsiteY0" fmla="*/ 1313412 h 1313412"/>
              <a:gd name="connsiteX1" fmla="*/ 190248 w 420362"/>
              <a:gd name="connsiteY1" fmla="*/ 871351 h 1313412"/>
              <a:gd name="connsiteX2" fmla="*/ 16149 w 420362"/>
              <a:gd name="connsiteY2" fmla="*/ 288032 h 1313412"/>
              <a:gd name="connsiteX3" fmla="*/ 287138 w 420362"/>
              <a:gd name="connsiteY3" fmla="*/ 72008 h 1313412"/>
              <a:gd name="connsiteX4" fmla="*/ 150887 w 420362"/>
              <a:gd name="connsiteY4" fmla="*/ 0 h 1313412"/>
              <a:gd name="connsiteX0" fmla="*/ 410772 w 410772"/>
              <a:gd name="connsiteY0" fmla="*/ 1313412 h 1313412"/>
              <a:gd name="connsiteX1" fmla="*/ 180658 w 410772"/>
              <a:gd name="connsiteY1" fmla="*/ 871351 h 1313412"/>
              <a:gd name="connsiteX2" fmla="*/ 6559 w 410772"/>
              <a:gd name="connsiteY2" fmla="*/ 288032 h 1313412"/>
              <a:gd name="connsiteX3" fmla="*/ 141299 w 410772"/>
              <a:gd name="connsiteY3" fmla="*/ 72008 h 1313412"/>
              <a:gd name="connsiteX4" fmla="*/ 141297 w 410772"/>
              <a:gd name="connsiteY4" fmla="*/ 0 h 1313412"/>
              <a:gd name="connsiteX0" fmla="*/ 410774 w 410774"/>
              <a:gd name="connsiteY0" fmla="*/ 1385420 h 1385420"/>
              <a:gd name="connsiteX1" fmla="*/ 180660 w 410774"/>
              <a:gd name="connsiteY1" fmla="*/ 943359 h 1385420"/>
              <a:gd name="connsiteX2" fmla="*/ 6561 w 410774"/>
              <a:gd name="connsiteY2" fmla="*/ 360040 h 1385420"/>
              <a:gd name="connsiteX3" fmla="*/ 141301 w 410774"/>
              <a:gd name="connsiteY3" fmla="*/ 144016 h 1385420"/>
              <a:gd name="connsiteX4" fmla="*/ 276037 w 410774"/>
              <a:gd name="connsiteY4" fmla="*/ 0 h 1385420"/>
              <a:gd name="connsiteX0" fmla="*/ 404214 w 404214"/>
              <a:gd name="connsiteY0" fmla="*/ 1385420 h 1385420"/>
              <a:gd name="connsiteX1" fmla="*/ 134741 w 404214"/>
              <a:gd name="connsiteY1" fmla="*/ 864096 h 1385420"/>
              <a:gd name="connsiteX2" fmla="*/ 1 w 404214"/>
              <a:gd name="connsiteY2" fmla="*/ 360040 h 1385420"/>
              <a:gd name="connsiteX3" fmla="*/ 134741 w 404214"/>
              <a:gd name="connsiteY3" fmla="*/ 144016 h 1385420"/>
              <a:gd name="connsiteX4" fmla="*/ 269477 w 404214"/>
              <a:gd name="connsiteY4" fmla="*/ 0 h 1385420"/>
              <a:gd name="connsiteX0" fmla="*/ 471579 w 471579"/>
              <a:gd name="connsiteY0" fmla="*/ 1385420 h 1385420"/>
              <a:gd name="connsiteX1" fmla="*/ 67369 w 471579"/>
              <a:gd name="connsiteY1" fmla="*/ 864096 h 1385420"/>
              <a:gd name="connsiteX2" fmla="*/ 67366 w 471579"/>
              <a:gd name="connsiteY2" fmla="*/ 360040 h 1385420"/>
              <a:gd name="connsiteX3" fmla="*/ 202106 w 471579"/>
              <a:gd name="connsiteY3" fmla="*/ 144016 h 1385420"/>
              <a:gd name="connsiteX4" fmla="*/ 336842 w 471579"/>
              <a:gd name="connsiteY4" fmla="*/ 0 h 138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579" h="1385420">
                <a:moveTo>
                  <a:pt x="471579" y="1385420"/>
                </a:moveTo>
                <a:cubicBezTo>
                  <a:pt x="376202" y="1249673"/>
                  <a:pt x="134738" y="1034993"/>
                  <a:pt x="67369" y="864096"/>
                </a:cubicBezTo>
                <a:cubicBezTo>
                  <a:pt x="0" y="693199"/>
                  <a:pt x="44910" y="480053"/>
                  <a:pt x="67366" y="360040"/>
                </a:cubicBezTo>
                <a:cubicBezTo>
                  <a:pt x="89822" y="240027"/>
                  <a:pt x="156941" y="180020"/>
                  <a:pt x="202106" y="144016"/>
                </a:cubicBezTo>
                <a:cubicBezTo>
                  <a:pt x="202105" y="120013"/>
                  <a:pt x="336843" y="24003"/>
                  <a:pt x="336842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869342"/>
            <a:ext cx="7416824" cy="934656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Benefit of 3D view: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Watching </a:t>
            </a:r>
            <a:r>
              <a:rPr lang="en-GB" sz="1800" dirty="0" err="1" smtClean="0"/>
              <a:t>CMEs</a:t>
            </a:r>
            <a:r>
              <a:rPr lang="en-GB" sz="1800" dirty="0" smtClean="0"/>
              <a:t> from Sun to Earth</a:t>
            </a:r>
            <a:br>
              <a:rPr lang="en-GB" sz="1800" dirty="0" smtClean="0"/>
            </a:br>
            <a:r>
              <a:rPr lang="en-GB" sz="1800" dirty="0" smtClean="0"/>
              <a:t>should reduce timing errors</a:t>
            </a:r>
            <a:br>
              <a:rPr lang="en-GB" sz="1800" dirty="0" smtClean="0"/>
            </a:br>
            <a:r>
              <a:rPr lang="en-GB" sz="1800" dirty="0" smtClean="0"/>
              <a:t>further - less than +/- 3 hours?</a:t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Possible to modify prediction en-route.</a:t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Increase confidence in prediction.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1000" b="1" i="1" dirty="0" smtClean="0"/>
              <a:t>Image Credit:  NASA/STEREO/Scott </a:t>
            </a:r>
            <a:r>
              <a:rPr lang="en-GB" sz="1000" b="1" i="1" dirty="0" err="1" smtClean="0"/>
              <a:t>Wiessinger</a:t>
            </a:r>
            <a:r>
              <a:rPr lang="en-GB" sz="1000" b="1" i="1" dirty="0" smtClean="0"/>
              <a:t/>
            </a:r>
            <a:br>
              <a:rPr lang="en-GB" sz="1000" b="1" i="1" dirty="0" smtClean="0"/>
            </a:br>
            <a:r>
              <a:rPr lang="en-GB" sz="1000" b="1" i="1" dirty="0" smtClean="0"/>
              <a:t>https://www.nasa.gov/mission_pages/stereo/news/solarstorm-tracking.html </a:t>
            </a:r>
            <a:br>
              <a:rPr lang="en-GB" sz="1000" b="1" i="1" dirty="0" smtClean="0"/>
            </a:br>
            <a:endParaRPr lang="en-GB" sz="1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9662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672" y="1635646"/>
            <a:ext cx="32512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Solar wind from L5 </a:t>
            </a:r>
            <a:r>
              <a:rPr lang="en-GB" dirty="0" err="1" smtClean="0"/>
              <a:t>EUV-Mag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 smtClean="0"/>
              <a:t>Development of Coronal Hole 66 from Stereo A to </a:t>
            </a:r>
            <a:r>
              <a:rPr lang="en-GB" sz="1800" dirty="0" err="1" smtClean="0"/>
              <a:t>SDO</a:t>
            </a:r>
            <a:r>
              <a:rPr lang="en-GB" sz="1800" dirty="0" smtClean="0"/>
              <a:t>.</a:t>
            </a:r>
          </a:p>
        </p:txBody>
      </p:sp>
      <p:pic>
        <p:nvPicPr>
          <p:cNvPr id="25602" name="Picture 2" descr="Image result for estimating solar wind from solar eu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006" y="2334841"/>
            <a:ext cx="2304434" cy="1893094"/>
          </a:xfrm>
          <a:prstGeom prst="rect">
            <a:avLst/>
          </a:prstGeom>
          <a:noFill/>
        </p:spPr>
      </p:pic>
      <p:sp>
        <p:nvSpPr>
          <p:cNvPr id="25604" name="AutoShape 4" descr="/spacepods-ws/Obs/NASA/SDO/aia-211/2017-02-28T00:08:47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059832" y="2139702"/>
            <a:ext cx="2376264" cy="25202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5609" name="AutoShape 9" descr="/spacepods-ws/Obs/NASA/SDO/aia-193/2017-02-27T12:36:29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817275" y="4515966"/>
            <a:ext cx="7147213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chemeClr val="tx1"/>
                </a:solidFill>
              </a:rPr>
              <a:t>Rotter</a:t>
            </a:r>
            <a:r>
              <a:rPr lang="en-GB" sz="1200" dirty="0" smtClean="0">
                <a:solidFill>
                  <a:schemeClr val="tx1"/>
                </a:solidFill>
              </a:rPr>
              <a:t>, et al. Real-time solar wind prediction based on </a:t>
            </a:r>
            <a:r>
              <a:rPr lang="en-GB" sz="1200" dirty="0" err="1" smtClean="0">
                <a:solidFill>
                  <a:schemeClr val="tx1"/>
                </a:solidFill>
              </a:rPr>
              <a:t>SDO</a:t>
            </a:r>
            <a:r>
              <a:rPr lang="en-GB" sz="1200" dirty="0" smtClean="0">
                <a:solidFill>
                  <a:schemeClr val="tx1"/>
                </a:solidFill>
              </a:rPr>
              <a:t>/</a:t>
            </a:r>
            <a:r>
              <a:rPr lang="en-GB" sz="1200" dirty="0" err="1" smtClean="0">
                <a:solidFill>
                  <a:schemeClr val="tx1"/>
                </a:solidFill>
              </a:rPr>
              <a:t>AIA</a:t>
            </a:r>
            <a:r>
              <a:rPr lang="en-GB" sz="1200" dirty="0" smtClean="0">
                <a:solidFill>
                  <a:schemeClr val="tx1"/>
                </a:solidFill>
              </a:rPr>
              <a:t> coronal hole data, Solar Physics, 2015.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latest_2048_HMIIF"/>
          <p:cNvPicPr>
            <a:picLocks noChangeArrowheads="1"/>
          </p:cNvPicPr>
          <p:nvPr/>
        </p:nvPicPr>
        <p:blipFill>
          <a:blip r:embed="rId2" cstate="print"/>
          <a:srcRect l="1359" t="1559" r="1357" b="36616"/>
          <a:stretch>
            <a:fillRect/>
          </a:stretch>
        </p:blipFill>
        <p:spPr bwMode="auto">
          <a:xfrm>
            <a:off x="1331640" y="123478"/>
            <a:ext cx="7704856" cy="4896544"/>
          </a:xfrm>
          <a:prstGeom prst="rect">
            <a:avLst/>
          </a:prstGeom>
          <a:noFill/>
        </p:spPr>
      </p:pic>
      <p:pic>
        <p:nvPicPr>
          <p:cNvPr id="2057" name="Picture 9" descr="latest_2048_HMIBC"/>
          <p:cNvPicPr>
            <a:picLocks noChangeArrowheads="1"/>
          </p:cNvPicPr>
          <p:nvPr/>
        </p:nvPicPr>
        <p:blipFill>
          <a:blip r:embed="rId3" cstate="print"/>
          <a:srcRect l="1359" t="1559" r="1357" b="36616"/>
          <a:stretch>
            <a:fillRect/>
          </a:stretch>
        </p:blipFill>
        <p:spPr bwMode="auto">
          <a:xfrm>
            <a:off x="1331640" y="123478"/>
            <a:ext cx="7704856" cy="4896544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Accurate Sunspot Analysis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07504" y="2931790"/>
            <a:ext cx="8928992" cy="2160240"/>
          </a:xfrm>
          <a:prstGeom prst="rect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19672" y="1275606"/>
            <a:ext cx="7416824" cy="504056"/>
          </a:xfrm>
        </p:spPr>
        <p:txBody>
          <a:bodyPr/>
          <a:lstStyle/>
          <a:p>
            <a:r>
              <a:rPr lang="en-GB" sz="1800" dirty="0" smtClean="0"/>
              <a:t>Necessary for Flare Forecasting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 smtClean="0"/>
              <a:t>L5 Vis. &amp; Mag. would enable accurate Sunspot classification near the eastern horizon.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 smtClean="0"/>
              <a:t>Flare probabilities are based on McIntosh / Zurich &amp; Mt Wilson Classification - </a:t>
            </a:r>
            <a:r>
              <a:rPr lang="en-GB" sz="1800" dirty="0" err="1" smtClean="0"/>
              <a:t>Fkc</a:t>
            </a:r>
            <a:r>
              <a:rPr lang="en-GB" sz="1800" dirty="0" smtClean="0"/>
              <a:t> </a:t>
            </a:r>
            <a:r>
              <a:rPr lang="el-GR" sz="1800" dirty="0" smtClean="0"/>
              <a:t>βγδ</a:t>
            </a:r>
            <a:r>
              <a:rPr lang="en-GB" sz="1800" dirty="0" smtClean="0"/>
              <a:t> etc. Feeds into CME likelihood.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 smtClean="0"/>
              <a:t>Government and </a:t>
            </a:r>
            <a:r>
              <a:rPr lang="en-GB" sz="1800" dirty="0" err="1" smtClean="0"/>
              <a:t>C.N.I.</a:t>
            </a:r>
            <a:r>
              <a:rPr lang="en-GB" sz="1800" dirty="0" smtClean="0"/>
              <a:t> want 5-6 days notice of worrying sunspots – not possible with only 1D view – 2-3 days at present.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 smtClean="0"/>
              <a:t>Impact upon Ionosphere D-Region, </a:t>
            </a:r>
            <a:r>
              <a:rPr lang="en-GB" sz="1800" dirty="0" err="1" smtClean="0"/>
              <a:t>HF</a:t>
            </a:r>
            <a:r>
              <a:rPr lang="en-GB" sz="1800" dirty="0" smtClean="0"/>
              <a:t> </a:t>
            </a:r>
            <a:r>
              <a:rPr lang="en-GB" sz="1800" dirty="0" err="1" smtClean="0"/>
              <a:t>comms</a:t>
            </a:r>
            <a:r>
              <a:rPr lang="en-GB" sz="1800" dirty="0" smtClean="0"/>
              <a:t>, </a:t>
            </a:r>
            <a:r>
              <a:rPr lang="en-GB" sz="1800" dirty="0" err="1" smtClean="0"/>
              <a:t>GNSS</a:t>
            </a:r>
            <a:r>
              <a:rPr lang="en-GB" sz="1800" dirty="0" smtClean="0"/>
              <a:t> etc.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GB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master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METcorporate</Template>
  <TotalTime>1692</TotalTime>
  <Words>405</Words>
  <Application>Microsoft Office PowerPoint</Application>
  <PresentationFormat>On-screen Show (16:9)</PresentationFormat>
  <Paragraphs>59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 master</vt:lpstr>
      <vt:lpstr>Met Office Forecaster and Customer Requirements and Rationale </vt:lpstr>
      <vt:lpstr>Usefulness of 3D view</vt:lpstr>
      <vt:lpstr>WSA ENLIL - L1 &amp; L5</vt:lpstr>
      <vt:lpstr>3D Coronagraph view for CME analysis</vt:lpstr>
      <vt:lpstr>1D Coronagraph view for CME analysis</vt:lpstr>
      <vt:lpstr>Monitoring CMEs in Heliosphere</vt:lpstr>
      <vt:lpstr>  Benefit of 3D view:  Watching CMEs from Sun to Earth should reduce timing errors further - less than +/- 3 hours?  Possible to modify prediction en-route.  Increase confidence in prediction.   Image Credit:  NASA/STEREO/Scott Wiessinger https://www.nasa.gov/mission_pages/stereo/news/solarstorm-tracking.html  </vt:lpstr>
      <vt:lpstr>Solar wind from L5 EUV-Mag?</vt:lpstr>
      <vt:lpstr>Accurate Sunspot Analysis</vt:lpstr>
      <vt:lpstr>Slide 10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helen.chater</dc:creator>
  <dc:description>submitted 26.7.2005     CHG015666 refers</dc:description>
  <cp:lastModifiedBy>Andrew.Sibley</cp:lastModifiedBy>
  <cp:revision>164</cp:revision>
  <cp:lastPrinted>2004-10-15T09:34:20Z</cp:lastPrinted>
  <dcterms:created xsi:type="dcterms:W3CDTF">2009-08-03T14:32:49Z</dcterms:created>
  <dcterms:modified xsi:type="dcterms:W3CDTF">2017-03-03T14:53:07Z</dcterms:modified>
</cp:coreProperties>
</file>